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9" r:id="rId4"/>
    <p:sldId id="264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31A90F-484A-E143-19A1-D7A4C4883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8A2331-D8EF-C05B-D3A5-5C9ACCBCB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FAF8C9-7CD2-8E6E-162F-A40D7C147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A13E45-8883-00BE-0C54-9FAFD461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9B3FF2-6099-63B6-79A1-00EFD2F5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04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0B6F0-CB34-D1A6-2474-1AC74ABC5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4A56B3-8552-8440-0E1D-056EBEDD2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3F77E5-5B25-181E-0736-483AC4F22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B1DB7-A54F-1B2A-2C5E-2F92A8B34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FAC5A-7828-CCF6-FE6F-AD3478D8F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12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43FFC9-A7F3-4AD6-627A-5115F2733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E37EEA-1826-C26C-8FD2-479AB9A06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0997C1-FACB-37D5-E73B-F6E8F781C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DFFA5F-CB17-3F80-C237-C13AC140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26617E-A7C0-EACF-E8B5-FB243963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8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6D2ED9-37D1-4975-59BB-7AC8F19A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EE2E1-C6A4-D5B3-BC72-DAFE324EF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C5FECA-6F37-1736-DE9B-3D93E195B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4AC21-619F-6BC4-57D0-249F8290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5D5C1F-6DF7-E62E-D64C-1C3893C60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01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902C6C-6891-02C1-23EE-A61AB0A00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7032F6-8C9B-4424-374C-A4C2CE529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372F0D-FEB1-015D-35A5-35E280DCF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4F9B72-AA6C-B1A9-71B9-C9D37A89D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5A641-C475-ECEC-A80A-E3BFA17A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64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56044-F188-3394-A91F-E5C2C50FF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E0A7B-55D2-4E43-9B87-B90B12A457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2ABE96-5262-3FDA-355D-86AA68AE7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6267C7-CE93-BEC2-CB8D-FDE450AF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8B1A5A-BB1F-2FD7-1E2E-0EDA33C36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744F51-DA41-B694-A0E2-4E14F0EA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262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A01BE-0D01-C6AF-77EB-56E68DE5A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9812CF-EBB2-6B20-7104-C57D907BB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4B55FF-A0D3-BC6B-DF2F-12043D322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C8B746-58C1-2703-180E-4C7AAE240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5CF7B0-F1EB-869C-827D-9857DE896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4117E23-4B15-125E-CDB7-964E8BEA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B17854-E2BE-05C9-FD09-5E4BFBBDD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F72BDA-52F4-9961-264B-13086EEC0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285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607DF-8AC9-C7B0-E34C-BEF26ECB2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8BA91D5-7756-4362-8494-7D9D321FA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DD2E74-BF56-9ADF-E101-9A7DE9B10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7A5C5F-6E79-48BF-2C8C-B69330EE1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5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DD0744-CC92-C6D8-4711-71D1E900A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0B8D66-F3AF-8CCF-08F8-DE539209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64FB4C-FED8-4FDC-3AA7-3FCEE6E82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739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48431-D36F-356F-2B28-9E3051A07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E8B80D-26DA-FD6B-B984-28CA634D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4C54E1-4396-A38D-FD2A-4071704E2A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374B4D-BDF5-FE38-8C4D-7E1B80594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5264B8-C8F4-50E0-65DF-DC37B743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EB8686-4F5B-DB94-396A-08357C57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33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82340-A7B5-8030-09A6-2040BBDF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19AE14-C9EE-AC7D-6F0E-27C0CA4B0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796555-0F80-2F99-6B5B-8B04BF6EC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2FC573-86F8-3C84-18B3-5A318408B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486C2F-DCB1-BF51-E7CB-9B3F2A4B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6A506-8416-84DE-969A-55004D9A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73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A98CDCC-912B-B655-1899-260CB3F9C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7F624B-3308-FF1B-0245-CBDE8C40A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5F8D6-1F4D-BEC0-86C4-DE159D944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B19DF-8F21-40D1-8E98-7A3B58D8415C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2AC858-3278-0F69-57A0-90128C525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7B817D-1159-236B-F25A-A1C2EDEABE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D0124-F84C-46F7-91FA-238E7E82E5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0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E1F220-DCEF-BB47-F4C8-708E14AA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Motion</a:t>
            </a:r>
            <a:r>
              <a:rPr lang="ko-KR" altLang="en-US" sz="4000" dirty="0"/>
              <a:t> </a:t>
            </a:r>
            <a:r>
              <a:rPr lang="en-US" altLang="ko-KR" sz="4000" dirty="0"/>
              <a:t>style transfer with Motion Puzzle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DAFECB-8077-61BB-5358-77E4FAD24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9565"/>
            <a:ext cx="10515600" cy="873310"/>
          </a:xfrm>
        </p:spPr>
        <p:txBody>
          <a:bodyPr>
            <a:normAutofit/>
          </a:bodyPr>
          <a:lstStyle/>
          <a:p>
            <a:r>
              <a:rPr lang="en-US" altLang="ko-KR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Jang,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Deok-Kyeong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Soomin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Park, and Sung-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Hee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Lee. "Motion Puzzle: Arbitrary Motion Style Transfer by Body Part." </a:t>
            </a:r>
            <a:r>
              <a:rPr lang="en-US" altLang="ko-KR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ACM Transactions on Graphics (TOG)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(2022).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18CF28-75C3-8E11-48E3-6F8589832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077" y="1788342"/>
            <a:ext cx="5496018" cy="309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59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FC4D4F-FD0D-4681-A86F-D929E667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Motion Style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494864-5503-1567-C0FE-C56E0CABE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96286"/>
            <a:ext cx="10515600" cy="2068497"/>
          </a:xfrm>
        </p:spPr>
        <p:txBody>
          <a:bodyPr>
            <a:normAutofit/>
          </a:bodyPr>
          <a:lstStyle/>
          <a:p>
            <a:r>
              <a:rPr lang="en-US" altLang="ko-KR" dirty="0"/>
              <a:t>Style motion?</a:t>
            </a:r>
          </a:p>
          <a:p>
            <a:pPr lvl="1"/>
            <a:r>
              <a:rPr lang="ko-KR" altLang="en-US" dirty="0"/>
              <a:t>동일한 행동도 행동을 하는 사람에 따라 차이점이 발생한다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이때</a:t>
            </a:r>
            <a:r>
              <a:rPr lang="en-US" altLang="ko-KR" dirty="0"/>
              <a:t>, ‘</a:t>
            </a:r>
            <a:r>
              <a:rPr lang="ko-KR" altLang="en-US" dirty="0"/>
              <a:t>동일한 행동</a:t>
            </a:r>
            <a:r>
              <a:rPr lang="en-US" altLang="ko-KR" dirty="0"/>
              <a:t>＇</a:t>
            </a:r>
            <a:r>
              <a:rPr lang="ko-KR" altLang="en-US" dirty="0"/>
              <a:t>을 </a:t>
            </a:r>
            <a:r>
              <a:rPr lang="en-US" altLang="ko-KR" dirty="0"/>
              <a:t>content motion</a:t>
            </a:r>
            <a:r>
              <a:rPr lang="ko-KR" altLang="en-US" dirty="0"/>
              <a:t>으로 보고</a:t>
            </a:r>
            <a:r>
              <a:rPr lang="en-US" altLang="ko-KR" dirty="0"/>
              <a:t>, </a:t>
            </a:r>
            <a:r>
              <a:rPr lang="ko-KR" altLang="en-US" dirty="0"/>
              <a:t>두 행동의 차이점을 </a:t>
            </a:r>
            <a:r>
              <a:rPr lang="en-US" altLang="ko-KR" dirty="0"/>
              <a:t>style motion</a:t>
            </a:r>
            <a:r>
              <a:rPr lang="ko-KR" altLang="en-US" dirty="0"/>
              <a:t>으로 본다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1ECB1A-BE7A-B6F1-F29F-D4637D98B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716" y="2212738"/>
            <a:ext cx="2095500" cy="19716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462207C-A557-D839-FAFF-D50E0EB82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/>
          <a:stretch/>
        </p:blipFill>
        <p:spPr>
          <a:xfrm flipH="1">
            <a:off x="6454065" y="2202561"/>
            <a:ext cx="2867488" cy="19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15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F2D2C4-1135-40E0-8111-BC424416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Overall Architecture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824835-0355-4AAE-A962-DDAE93130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953739"/>
            <a:ext cx="10747160" cy="153913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ko-KR" dirty="0"/>
              <a:t>STGCN</a:t>
            </a:r>
            <a:r>
              <a:rPr lang="ko-KR" altLang="en-US" dirty="0"/>
              <a:t>과 </a:t>
            </a:r>
            <a:r>
              <a:rPr lang="en-US" altLang="ko-KR" dirty="0"/>
              <a:t>attention</a:t>
            </a:r>
            <a:r>
              <a:rPr lang="ko-KR" altLang="en-US" dirty="0"/>
              <a:t>을 기반으로 </a:t>
            </a:r>
            <a:r>
              <a:rPr lang="en-US" altLang="ko-KR" dirty="0"/>
              <a:t>motion</a:t>
            </a:r>
            <a:r>
              <a:rPr lang="ko-KR" altLang="en-US" dirty="0"/>
              <a:t>의 </a:t>
            </a:r>
            <a:r>
              <a:rPr lang="en-US" altLang="ko-KR" dirty="0"/>
              <a:t>spatial, temporal</a:t>
            </a:r>
            <a:r>
              <a:rPr lang="ko-KR" altLang="en-US" dirty="0"/>
              <a:t>한 특성을 추출</a:t>
            </a:r>
            <a:endParaRPr lang="en-US" altLang="ko-KR" dirty="0"/>
          </a:p>
          <a:p>
            <a:pPr>
              <a:lnSpc>
                <a:spcPct val="110000"/>
              </a:lnSpc>
            </a:pPr>
            <a:r>
              <a:rPr lang="en-US" altLang="ko-KR" dirty="0"/>
              <a:t>Skeleton</a:t>
            </a:r>
            <a:r>
              <a:rPr lang="ko-KR" altLang="en-US" dirty="0"/>
              <a:t>의 </a:t>
            </a:r>
            <a:r>
              <a:rPr lang="en-US" altLang="ko-KR" dirty="0"/>
              <a:t>structure</a:t>
            </a:r>
            <a:r>
              <a:rPr lang="ko-KR" altLang="en-US" dirty="0"/>
              <a:t>를 보존하면서 </a:t>
            </a:r>
            <a:r>
              <a:rPr lang="en-US" altLang="ko-KR" dirty="0"/>
              <a:t>graph pooling – </a:t>
            </a:r>
            <a:r>
              <a:rPr lang="en-US" altLang="ko-KR" dirty="0" err="1"/>
              <a:t>unpooling</a:t>
            </a:r>
            <a:r>
              <a:rPr lang="ko-KR" altLang="en-US" dirty="0"/>
              <a:t>을 통한 효과적인 </a:t>
            </a:r>
            <a:r>
              <a:rPr lang="en-US" altLang="ko-KR" dirty="0"/>
              <a:t>style transfer </a:t>
            </a:r>
            <a:r>
              <a:rPr lang="ko-KR" altLang="en-US" dirty="0"/>
              <a:t>방법 사용</a:t>
            </a:r>
            <a:endParaRPr lang="en-US" altLang="ko-KR" dirty="0"/>
          </a:p>
          <a:p>
            <a:pPr>
              <a:lnSpc>
                <a:spcPct val="110000"/>
              </a:lnSpc>
            </a:pPr>
            <a:r>
              <a:rPr lang="en-US" altLang="ko-KR" dirty="0"/>
              <a:t>BP-</a:t>
            </a:r>
            <a:r>
              <a:rPr lang="en-US" altLang="ko-KR" dirty="0" err="1"/>
              <a:t>AdaIN</a:t>
            </a:r>
            <a:r>
              <a:rPr lang="ko-KR" altLang="en-US" dirty="0"/>
              <a:t>을 사용하여 직접적인 스타일 전송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B44173-EEB3-8DBF-3C6D-A994F49F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28" y="1669736"/>
            <a:ext cx="1586306" cy="29525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91BF36-699A-46EB-CC80-34AC82B3F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159" y="2555602"/>
            <a:ext cx="3768779" cy="13994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099553F-D4F4-75FF-98BC-85D1B2CCD6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0" t="5078" r="5787"/>
          <a:stretch/>
        </p:blipFill>
        <p:spPr>
          <a:xfrm>
            <a:off x="8284770" y="2046086"/>
            <a:ext cx="3069030" cy="241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9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82124-8450-052D-D679-0F2A9027F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Style</a:t>
            </a:r>
            <a:r>
              <a:rPr lang="ko-KR" altLang="en-US" dirty="0"/>
              <a:t> </a:t>
            </a:r>
            <a:r>
              <a:rPr lang="en-US" altLang="ko-KR" dirty="0"/>
              <a:t>transfer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77F368-FF94-9E4D-1088-3E3B50098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13" y="5167311"/>
            <a:ext cx="11253187" cy="1469254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Encoder – Decoder scheme</a:t>
            </a:r>
            <a:r>
              <a:rPr lang="ko-KR" altLang="en-US" dirty="0"/>
              <a:t>을 </a:t>
            </a:r>
            <a:r>
              <a:rPr lang="en-US" altLang="ko-KR" dirty="0"/>
              <a:t>baseline</a:t>
            </a:r>
            <a:r>
              <a:rPr lang="ko-KR" altLang="en-US" dirty="0"/>
              <a:t>으로 하여 </a:t>
            </a:r>
            <a:r>
              <a:rPr lang="en-US" altLang="ko-KR" dirty="0"/>
              <a:t>style transfer </a:t>
            </a:r>
            <a:r>
              <a:rPr lang="ko-KR" altLang="en-US" dirty="0"/>
              <a:t>진행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Body part</a:t>
            </a:r>
            <a:r>
              <a:rPr lang="ko-KR" altLang="en-US" dirty="0"/>
              <a:t>별 </a:t>
            </a:r>
            <a:r>
              <a:rPr lang="en-US" altLang="ko-KR" dirty="0"/>
              <a:t>style motion (target motion)</a:t>
            </a:r>
            <a:r>
              <a:rPr lang="ko-KR" altLang="en-US" dirty="0"/>
              <a:t>과 </a:t>
            </a:r>
            <a:r>
              <a:rPr lang="en-US" altLang="ko-KR" dirty="0"/>
              <a:t>content</a:t>
            </a:r>
            <a:r>
              <a:rPr lang="ko-KR" altLang="en-US" dirty="0"/>
              <a:t>가 될 </a:t>
            </a:r>
            <a:r>
              <a:rPr lang="en-US" altLang="ko-KR" dirty="0"/>
              <a:t>source motion</a:t>
            </a:r>
            <a:r>
              <a:rPr lang="ko-KR" altLang="en-US" dirty="0"/>
              <a:t>을 토대로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en-US" altLang="ko-KR" dirty="0"/>
              <a:t>content</a:t>
            </a:r>
            <a:r>
              <a:rPr lang="ko-KR" altLang="en-US" dirty="0"/>
              <a:t>의 각 </a:t>
            </a:r>
            <a:r>
              <a:rPr lang="en-US" altLang="ko-KR" dirty="0"/>
              <a:t>body part</a:t>
            </a:r>
            <a:r>
              <a:rPr lang="ko-KR" altLang="en-US" dirty="0"/>
              <a:t>의 </a:t>
            </a:r>
            <a:r>
              <a:rPr lang="en-US" altLang="ko-KR" dirty="0"/>
              <a:t>style</a:t>
            </a:r>
            <a:r>
              <a:rPr lang="ko-KR" altLang="en-US" dirty="0"/>
              <a:t>을 </a:t>
            </a:r>
            <a:r>
              <a:rPr lang="en-US" altLang="ko-KR" dirty="0"/>
              <a:t>transfer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Local style</a:t>
            </a:r>
            <a:r>
              <a:rPr lang="ko-KR" altLang="en-US" dirty="0"/>
              <a:t>을 포착하는데 있어서 </a:t>
            </a:r>
            <a:r>
              <a:rPr lang="en-US" altLang="ko-KR" dirty="0"/>
              <a:t>Attention block</a:t>
            </a:r>
            <a:r>
              <a:rPr lang="ko-KR" altLang="en-US" dirty="0"/>
              <a:t>이 활용되었다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6791251-CFB1-8758-4E96-B9EF35258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01785"/>
            <a:ext cx="5845849" cy="29667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75565C7-3988-1C96-BB3D-EC4564C9C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445" y="2409474"/>
            <a:ext cx="3541211" cy="203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25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BB1A47-DE06-DBCA-7A30-7D5BF83BB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 사항 </a:t>
            </a:r>
            <a:r>
              <a:rPr lang="en-US" altLang="ko-KR" dirty="0"/>
              <a:t>- </a:t>
            </a:r>
            <a:r>
              <a:rPr lang="ko-KR" altLang="en-US" dirty="0"/>
              <a:t>성능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4735DB-DB7A-0D64-9FE9-7AE710336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36489"/>
            <a:ext cx="10515600" cy="216615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기존의 </a:t>
            </a:r>
            <a:r>
              <a:rPr lang="en-US" altLang="ko-KR" dirty="0"/>
              <a:t>BP-</a:t>
            </a:r>
            <a:r>
              <a:rPr lang="en-US" altLang="ko-KR" dirty="0" err="1"/>
              <a:t>StyleNet</a:t>
            </a:r>
            <a:r>
              <a:rPr lang="ko-KR" altLang="en-US" dirty="0"/>
              <a:t>의 </a:t>
            </a:r>
            <a:r>
              <a:rPr lang="en-US" altLang="ko-KR" dirty="0"/>
              <a:t>STGCN block</a:t>
            </a:r>
            <a:r>
              <a:rPr lang="ko-KR" altLang="en-US" dirty="0"/>
              <a:t>은 </a:t>
            </a:r>
            <a:r>
              <a:rPr lang="en-US" altLang="ko-KR" dirty="0"/>
              <a:t>Temporal line</a:t>
            </a:r>
            <a:r>
              <a:rPr lang="ko-KR" altLang="en-US" dirty="0"/>
              <a:t>에서의 </a:t>
            </a:r>
            <a:r>
              <a:rPr lang="en-US" altLang="ko-KR" dirty="0"/>
              <a:t>attention </a:t>
            </a:r>
            <a:r>
              <a:rPr lang="en-US" altLang="ko-KR" dirty="0" err="1"/>
              <a:t>methon</a:t>
            </a:r>
            <a:r>
              <a:rPr lang="ko-KR" altLang="en-US" dirty="0"/>
              <a:t>를 사용하지 않았고</a:t>
            </a:r>
            <a:r>
              <a:rPr lang="en-US" altLang="ko-KR" dirty="0"/>
              <a:t>, </a:t>
            </a:r>
            <a:r>
              <a:rPr lang="ko-KR" altLang="en-US" dirty="0"/>
              <a:t>이에 따라 </a:t>
            </a:r>
            <a:r>
              <a:rPr lang="en-US" altLang="ko-KR" dirty="0"/>
              <a:t>input motion</a:t>
            </a:r>
            <a:r>
              <a:rPr lang="ko-KR" altLang="en-US" dirty="0"/>
              <a:t>에서 어떤 </a:t>
            </a:r>
            <a:r>
              <a:rPr lang="en-US" altLang="ko-KR" dirty="0"/>
              <a:t>frame</a:t>
            </a:r>
            <a:r>
              <a:rPr lang="ko-KR" altLang="en-US" dirty="0"/>
              <a:t>이 해당 </a:t>
            </a:r>
            <a:r>
              <a:rPr lang="en-US" altLang="ko-KR" dirty="0"/>
              <a:t>motion style</a:t>
            </a:r>
            <a:r>
              <a:rPr lang="ko-KR" altLang="en-US" dirty="0"/>
              <a:t>에 </a:t>
            </a:r>
            <a:r>
              <a:rPr lang="en-US" altLang="ko-KR" dirty="0"/>
              <a:t>critical </a:t>
            </a:r>
            <a:r>
              <a:rPr lang="ko-KR" altLang="en-US" dirty="0"/>
              <a:t>한지 고려하지 않는다</a:t>
            </a:r>
            <a:r>
              <a:rPr lang="en-US" altLang="ko-KR" dirty="0"/>
              <a:t>.</a:t>
            </a:r>
          </a:p>
          <a:p>
            <a:pPr>
              <a:lnSpc>
                <a:spcPct val="100000"/>
              </a:lnSpc>
            </a:pPr>
            <a:r>
              <a:rPr lang="ko-KR" altLang="en-US" dirty="0"/>
              <a:t>이를 보완하기 위해 </a:t>
            </a:r>
            <a:r>
              <a:rPr lang="en-US" altLang="ko-KR" dirty="0"/>
              <a:t>ASTGCN</a:t>
            </a:r>
            <a:r>
              <a:rPr lang="ko-KR" altLang="en-US" dirty="0"/>
              <a:t>을 적용하여 </a:t>
            </a:r>
            <a:r>
              <a:rPr lang="en-US" altLang="ko-KR" dirty="0"/>
              <a:t>Temporal line</a:t>
            </a:r>
            <a:r>
              <a:rPr lang="ko-KR" altLang="en-US" dirty="0"/>
              <a:t>에서의 </a:t>
            </a:r>
            <a:r>
              <a:rPr lang="en-US" altLang="ko-KR" dirty="0"/>
              <a:t>feature</a:t>
            </a:r>
            <a:r>
              <a:rPr lang="ko-KR" altLang="en-US" dirty="0"/>
              <a:t>를 효과적으로 추출 할 수 있게 하였다</a:t>
            </a:r>
            <a:r>
              <a:rPr lang="en-US" altLang="ko-KR" dirty="0"/>
              <a:t>.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52DCDE-19B0-2D7C-CF90-C03A72550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531" y="1690688"/>
            <a:ext cx="3743847" cy="231489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253F2B-BDF3-6F94-101D-2EC61175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40661"/>
            <a:ext cx="4718267" cy="194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36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BBF301-1007-6832-5EB4-30DFB5F9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 method revision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CFD50F-3E44-A735-E8EC-C4844F38D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29383"/>
            <a:ext cx="10515600" cy="152861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기술의 핵심적인 역할을 하는 </a:t>
            </a:r>
            <a:r>
              <a:rPr lang="en-US" altLang="ko-KR" dirty="0"/>
              <a:t>BP-</a:t>
            </a:r>
            <a:r>
              <a:rPr lang="en-US" altLang="ko-KR" dirty="0" err="1"/>
              <a:t>StyleNet</a:t>
            </a:r>
            <a:r>
              <a:rPr lang="ko-KR" altLang="en-US" dirty="0"/>
              <a:t>의 구조의 개선을 진행함</a:t>
            </a:r>
            <a:endParaRPr lang="en-US" altLang="ko-KR" dirty="0"/>
          </a:p>
          <a:p>
            <a:r>
              <a:rPr lang="en-US" altLang="ko-KR" dirty="0"/>
              <a:t>Attention alignment function</a:t>
            </a:r>
            <a:r>
              <a:rPr lang="ko-KR" altLang="en-US" dirty="0"/>
              <a:t>을 변경하여 </a:t>
            </a:r>
            <a:r>
              <a:rPr lang="en-US" altLang="ko-KR" dirty="0"/>
              <a:t>input sequence</a:t>
            </a:r>
            <a:r>
              <a:rPr lang="ko-KR" altLang="en-US" dirty="0"/>
              <a:t>의 </a:t>
            </a:r>
            <a:r>
              <a:rPr lang="en-US" altLang="ko-KR" dirty="0"/>
              <a:t>global feature</a:t>
            </a:r>
            <a:r>
              <a:rPr lang="ko-KR" altLang="en-US" dirty="0"/>
              <a:t>를 더욱 크게 고려하도록 하여</a:t>
            </a:r>
            <a:r>
              <a:rPr lang="en-US" altLang="ko-KR" dirty="0"/>
              <a:t>, </a:t>
            </a:r>
            <a:r>
              <a:rPr lang="ko-KR" altLang="en-US" dirty="0"/>
              <a:t>전반적인 </a:t>
            </a:r>
            <a:r>
              <a:rPr lang="en-US" altLang="ko-KR" dirty="0"/>
              <a:t>output</a:t>
            </a:r>
            <a:r>
              <a:rPr lang="ko-KR" altLang="en-US" dirty="0"/>
              <a:t>의 </a:t>
            </a:r>
            <a:r>
              <a:rPr lang="en-US" altLang="ko-KR" dirty="0"/>
              <a:t>noise</a:t>
            </a:r>
            <a:r>
              <a:rPr lang="ko-KR" altLang="en-US" dirty="0"/>
              <a:t>를 줄임</a:t>
            </a:r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B8425A9-1029-44A2-33E3-24A6FD2730C4}"/>
              </a:ext>
            </a:extLst>
          </p:cNvPr>
          <p:cNvGrpSpPr/>
          <p:nvPr/>
        </p:nvGrpSpPr>
        <p:grpSpPr>
          <a:xfrm>
            <a:off x="570346" y="2322386"/>
            <a:ext cx="5525654" cy="1833315"/>
            <a:chOff x="838201" y="2018249"/>
            <a:chExt cx="10515599" cy="305368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1487017-E460-B8BF-1EE8-9DAB1D5FB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635"/>
            <a:stretch/>
          </p:blipFill>
          <p:spPr>
            <a:xfrm>
              <a:off x="838201" y="2018249"/>
              <a:ext cx="4909279" cy="3053687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334C69A5-195E-539D-F904-88E88AC4832E}"/>
                </a:ext>
              </a:extLst>
            </p:cNvPr>
            <p:cNvGrpSpPr/>
            <p:nvPr/>
          </p:nvGrpSpPr>
          <p:grpSpPr>
            <a:xfrm>
              <a:off x="3980873" y="2018249"/>
              <a:ext cx="7372927" cy="3050654"/>
              <a:chOff x="3980873" y="2018249"/>
              <a:chExt cx="7372927" cy="3050654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A42C8F3D-F407-4DD5-4147-99494405E8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44521" y="2018249"/>
                <a:ext cx="4909279" cy="305065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9" name="자유형: 도형 8">
                <a:extLst>
                  <a:ext uri="{FF2B5EF4-FFF2-40B4-BE49-F238E27FC236}">
                    <a16:creationId xmlns:a16="http://schemas.microsoft.com/office/drawing/2014/main" id="{FDD4A42B-21AF-1572-991C-ABBE983FDB83}"/>
                  </a:ext>
                </a:extLst>
              </p:cNvPr>
              <p:cNvSpPr/>
              <p:nvPr/>
            </p:nvSpPr>
            <p:spPr>
              <a:xfrm>
                <a:off x="3980873" y="2392218"/>
                <a:ext cx="3131127" cy="840509"/>
              </a:xfrm>
              <a:custGeom>
                <a:avLst/>
                <a:gdLst>
                  <a:gd name="connsiteX0" fmla="*/ 0 w 3131127"/>
                  <a:gd name="connsiteY0" fmla="*/ 840509 h 840509"/>
                  <a:gd name="connsiteX1" fmla="*/ 0 w 3131127"/>
                  <a:gd name="connsiteY1" fmla="*/ 0 h 840509"/>
                  <a:gd name="connsiteX2" fmla="*/ 2697018 w 3131127"/>
                  <a:gd name="connsiteY2" fmla="*/ 0 h 840509"/>
                  <a:gd name="connsiteX3" fmla="*/ 3131127 w 3131127"/>
                  <a:gd name="connsiteY3" fmla="*/ 369455 h 84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1127" h="840509">
                    <a:moveTo>
                      <a:pt x="0" y="840509"/>
                    </a:moveTo>
                    <a:lnTo>
                      <a:pt x="0" y="0"/>
                    </a:lnTo>
                    <a:lnTo>
                      <a:pt x="2697018" y="0"/>
                    </a:lnTo>
                    <a:lnTo>
                      <a:pt x="3131127" y="369455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이등변 삼각형 9">
                <a:extLst>
                  <a:ext uri="{FF2B5EF4-FFF2-40B4-BE49-F238E27FC236}">
                    <a16:creationId xmlns:a16="http://schemas.microsoft.com/office/drawing/2014/main" id="{79595FBE-23BA-60BD-08B2-42757F05E9CC}"/>
                  </a:ext>
                </a:extLst>
              </p:cNvPr>
              <p:cNvSpPr/>
              <p:nvPr/>
            </p:nvSpPr>
            <p:spPr>
              <a:xfrm rot="8062321">
                <a:off x="7113516" y="2745347"/>
                <a:ext cx="89330" cy="67662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aphicFrame>
        <p:nvGraphicFramePr>
          <p:cNvPr id="13" name="표 5">
            <a:extLst>
              <a:ext uri="{FF2B5EF4-FFF2-40B4-BE49-F238E27FC236}">
                <a16:creationId xmlns:a16="http://schemas.microsoft.com/office/drawing/2014/main" id="{C5846C5C-6539-A634-C44A-9939E47C0521}"/>
              </a:ext>
            </a:extLst>
          </p:cNvPr>
          <p:cNvGraphicFramePr>
            <a:graphicFrameLocks/>
          </p:cNvGraphicFramePr>
          <p:nvPr/>
        </p:nvGraphicFramePr>
        <p:xfrm>
          <a:off x="6462275" y="1811296"/>
          <a:ext cx="5100207" cy="30040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069">
                  <a:extLst>
                    <a:ext uri="{9D8B030D-6E8A-4147-A177-3AD203B41FA5}">
                      <a16:colId xmlns:a16="http://schemas.microsoft.com/office/drawing/2014/main" val="2031927795"/>
                    </a:ext>
                  </a:extLst>
                </a:gridCol>
                <a:gridCol w="1700069">
                  <a:extLst>
                    <a:ext uri="{9D8B030D-6E8A-4147-A177-3AD203B41FA5}">
                      <a16:colId xmlns:a16="http://schemas.microsoft.com/office/drawing/2014/main" val="1284700936"/>
                    </a:ext>
                  </a:extLst>
                </a:gridCol>
                <a:gridCol w="1700069">
                  <a:extLst>
                    <a:ext uri="{9D8B030D-6E8A-4147-A177-3AD203B41FA5}">
                      <a16:colId xmlns:a16="http://schemas.microsoft.com/office/drawing/2014/main" val="1122558230"/>
                    </a:ext>
                  </a:extLst>
                </a:gridCol>
              </a:tblGrid>
              <a:tr h="39399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STGCN (original)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ASTGCN (revised)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843147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Loss_Total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003830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Loss_Recon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034017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Loss_Cyc_Con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201948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Loss_Cyc_Style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544731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Loss_Sm_Rec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0.045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0.042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147304"/>
                  </a:ext>
                </a:extLst>
              </a:tr>
              <a:tr h="3939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Loss_Sm_Cyc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0.058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0.062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787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005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94628E-1A8E-5212-A4C2-A99A81CCD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Real-time transfer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20B67B-24D2-98B8-2E2E-5F7E1251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78031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Runtime 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상황에서 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inference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를 진행하기 위해선 모델의 간소화가 필요했다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원본 네트워크에 포함된 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Residual Block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과 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Graph Pooling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에서 사용된 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G1 Layer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를 제거</a:t>
            </a:r>
            <a:endParaRPr lang="en-US" altLang="ko-KR" spc="-21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앞서 소개한 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ASTGCN</a:t>
            </a:r>
            <a:r>
              <a:rPr lang="ko-KR" altLang="en-US" spc="-21" dirty="0">
                <a:ln>
                  <a:solidFill>
                    <a:srgbClr val="4F81BD">
                      <a:alpha val="0"/>
                    </a:srgb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을 통해 개선한 성능이 위의 모델 간소화로 인해 하락한 성능을 어느정도 보완하는 역할을 하였다</a:t>
            </a:r>
            <a:r>
              <a:rPr lang="en-US" altLang="ko-KR" spc="-21" dirty="0">
                <a:ln>
                  <a:solidFill>
                    <a:srgbClr val="4F81BD">
                      <a:alpha val="0"/>
                    </a:srgb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74CFC7-F707-2DAE-7993-47E77B8F1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069" y="1690688"/>
            <a:ext cx="4631861" cy="312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340</Words>
  <Application>Microsoft Office PowerPoint</Application>
  <PresentationFormat>와이드스크린</PresentationFormat>
  <Paragraphs>44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나눔고딕</vt:lpstr>
      <vt:lpstr>맑은 고딕</vt:lpstr>
      <vt:lpstr>Arial</vt:lpstr>
      <vt:lpstr>Office 테마</vt:lpstr>
      <vt:lpstr>Motion style transfer with Motion Puzzle</vt:lpstr>
      <vt:lpstr>Motion Style</vt:lpstr>
      <vt:lpstr>Overall Architecture</vt:lpstr>
      <vt:lpstr>Style transfer</vt:lpstr>
      <vt:lpstr>개선 사항 - 성능</vt:lpstr>
      <vt:lpstr>Transfer method revision</vt:lpstr>
      <vt:lpstr>Real-time transfer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style transfer with Motion Puzzle</dc:title>
  <dc:creator>Noh SeongRae</dc:creator>
  <cp:lastModifiedBy>Noh SeongRae</cp:lastModifiedBy>
  <cp:revision>3</cp:revision>
  <dcterms:created xsi:type="dcterms:W3CDTF">2022-12-12T10:54:00Z</dcterms:created>
  <dcterms:modified xsi:type="dcterms:W3CDTF">2022-12-12T11:30:26Z</dcterms:modified>
</cp:coreProperties>
</file>

<file path=docProps/thumbnail.jpeg>
</file>